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11" r:id="rId4"/>
    <p:sldId id="310" r:id="rId5"/>
    <p:sldId id="312" r:id="rId6"/>
    <p:sldId id="309" r:id="rId7"/>
    <p:sldId id="288" r:id="rId8"/>
    <p:sldId id="289" r:id="rId9"/>
    <p:sldId id="290" r:id="rId10"/>
    <p:sldId id="291" r:id="rId11"/>
  </p:sldIdLst>
  <p:sldSz cx="12192000" cy="6858000"/>
  <p:notesSz cx="9144000" cy="6858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ABDC"/>
    <a:srgbClr val="8C2BDD"/>
    <a:srgbClr val="8AD2C6"/>
    <a:srgbClr val="4DBBA9"/>
    <a:srgbClr val="B7E3DC"/>
    <a:srgbClr val="F1EDA7"/>
    <a:srgbClr val="7CBCF0"/>
    <a:srgbClr val="59DBF5"/>
    <a:srgbClr val="0DB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2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147C13-EECA-4F99-839A-17E06A93A6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9914600-E16A-4F53-A236-DF61313EF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E3EB0B4C-0F49-4906-9B70-7F2B2197FC57}"/>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82C76C00-D549-4438-87AD-E8411FD45DF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3BBC4B-5047-4764-8DF6-BD74DE8A154D}"/>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002104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22535C-32C7-40AB-AC7C-B7761A3DD0BA}"/>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9890A36A-4ECB-4ADD-AF6E-AC4ABC5274F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F7350AE7-A972-4018-AE34-F80CAE42F9FA}"/>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80E5FBF6-63A1-453E-9FF3-E644D628E34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ABE8F54-FB2C-476D-A11B-5C60EA987EEB}"/>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197586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49F4766-0377-4334-AB86-9CB54EF3B41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F5BD8A7B-59F9-43B3-9525-155422DED5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9E14BA6-F2C8-42BA-A4E2-7DDBCF83BDFB}"/>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6FAA0CB6-489B-4D2B-AC4E-13F7F81DE68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D93F974-B158-4C18-B436-F67B06026685}"/>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267130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3281F9-CA2B-4A84-9900-84EBE9CFED0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9D72BC0-3F68-454D-9DC7-5381658474B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96403D9-C481-420B-AD7E-D67CC7FB6121}"/>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2ACBB8DE-737D-4294-B414-191349945F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4CF14F-896A-4967-B7D1-AF1E55D111C1}"/>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3286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2F720F-0B75-4BC3-8CED-0B535C4CAC1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404CD38-4410-4BE4-8C81-6DB664C70A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016D1C1-23A4-4C8D-A16C-879E9D368D51}"/>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ABC510BB-4D38-4E46-A7C8-E3B502F3C71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EC4566D-16AB-412C-A906-219DCB6C9DF2}"/>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760302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301277-E73D-4349-A471-59BD14BA836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9F14DB4E-29C6-43D2-B52F-F1D68D45D11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C676491C-07F3-411F-8F2E-EA0470146C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E20E2C35-FADE-455F-BAE2-E11107C0D7F3}"/>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6" name="Marcador de pie de página 5">
            <a:extLst>
              <a:ext uri="{FF2B5EF4-FFF2-40B4-BE49-F238E27FC236}">
                <a16:creationId xmlns:a16="http://schemas.microsoft.com/office/drawing/2014/main" id="{E7811CC9-138B-4480-8225-CEF4BA39BD9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09763DB-49C6-479B-AC16-D87F4CAAF14A}"/>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45014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472D2-7C47-46D7-AF2C-384D8B542C0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2855148-FC1C-4945-A991-602A93AAE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9BEB03-557F-4E9B-AFFB-4008140B4A9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0DFF6743-8834-493B-8BB9-4757BE1AC2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DE8B2F7-15C1-4549-899A-BB30E418A58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7C28866C-A7B7-4BE8-B4A8-143D6108950C}"/>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8" name="Marcador de pie de página 7">
            <a:extLst>
              <a:ext uri="{FF2B5EF4-FFF2-40B4-BE49-F238E27FC236}">
                <a16:creationId xmlns:a16="http://schemas.microsoft.com/office/drawing/2014/main" id="{DA7CCB31-5EC7-4B17-B854-CAE2C292C83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B33A08B-8E69-4542-AAEC-60EAE2B5ECE3}"/>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02801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00C6CE-D8C9-4DF1-ADD0-4BE047BF2C43}"/>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159F0760-8C3E-478C-AE74-FC29E5BC82D1}"/>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4" name="Marcador de pie de página 3">
            <a:extLst>
              <a:ext uri="{FF2B5EF4-FFF2-40B4-BE49-F238E27FC236}">
                <a16:creationId xmlns:a16="http://schemas.microsoft.com/office/drawing/2014/main" id="{DDE60416-8C30-4B12-8D2B-9944FA0F2852}"/>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864578E9-2160-4779-A6B8-735AA278612C}"/>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5429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BCF1A2F-4DF1-46A2-BB6E-5F35226D1E1A}"/>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3" name="Marcador de pie de página 2">
            <a:extLst>
              <a:ext uri="{FF2B5EF4-FFF2-40B4-BE49-F238E27FC236}">
                <a16:creationId xmlns:a16="http://schemas.microsoft.com/office/drawing/2014/main" id="{9A56A087-4614-40B6-B13B-3AE82B18A3C6}"/>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F6A1494-1BE5-428A-92B0-F3A59E816EBE}"/>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26643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556247-46C1-441B-B672-137FAC0DD26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DC0D38D-FAB2-4C6F-8971-CE54F9DC1D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BAEDF951-E7A9-47C8-A8B1-8F2C06714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06EA04-3CCF-47C6-BBB1-D97AEA483924}"/>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6" name="Marcador de pie de página 5">
            <a:extLst>
              <a:ext uri="{FF2B5EF4-FFF2-40B4-BE49-F238E27FC236}">
                <a16:creationId xmlns:a16="http://schemas.microsoft.com/office/drawing/2014/main" id="{E6AE9710-89F1-4243-A97C-4773960FBB5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C04ED18-769D-421F-94D7-B7E8D21B682E}"/>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677569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7F64F-7EDA-48B5-9897-86BB08E78A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B503429B-9623-4430-ABA6-853C870E70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7F35CA43-E46E-485A-8217-4CCB15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7CE88C-1C1C-475D-B8F8-EF6C908C32E4}"/>
              </a:ext>
            </a:extLst>
          </p:cNvPr>
          <p:cNvSpPr>
            <a:spLocks noGrp="1"/>
          </p:cNvSpPr>
          <p:nvPr>
            <p:ph type="dt" sz="half" idx="10"/>
          </p:nvPr>
        </p:nvSpPr>
        <p:spPr/>
        <p:txBody>
          <a:bodyPr/>
          <a:lstStyle/>
          <a:p>
            <a:fld id="{40A31367-9F2C-4E06-AEFE-932B4D1A90C4}" type="datetimeFigureOut">
              <a:rPr lang="es-MX" smtClean="0"/>
              <a:t>08/06/2020</a:t>
            </a:fld>
            <a:endParaRPr lang="es-MX"/>
          </a:p>
        </p:txBody>
      </p:sp>
      <p:sp>
        <p:nvSpPr>
          <p:cNvPr id="6" name="Marcador de pie de página 5">
            <a:extLst>
              <a:ext uri="{FF2B5EF4-FFF2-40B4-BE49-F238E27FC236}">
                <a16:creationId xmlns:a16="http://schemas.microsoft.com/office/drawing/2014/main" id="{DDAD2FE8-8C5A-4171-9F2A-A3772915FB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AC271B59-D4BB-4AA6-8022-34B406B9BD69}"/>
              </a:ext>
            </a:extLst>
          </p:cNvPr>
          <p:cNvSpPr>
            <a:spLocks noGrp="1"/>
          </p:cNvSpPr>
          <p:nvPr>
            <p:ph type="sldNum" sz="quarter" idx="12"/>
          </p:nvPr>
        </p:nvSpPr>
        <p:spPr/>
        <p:txBody>
          <a:bodyPr/>
          <a:lstStyle/>
          <a:p>
            <a:fld id="{D2234909-02FA-4508-8708-8D721174D066}" type="slidenum">
              <a:rPr lang="es-MX" smtClean="0"/>
              <a:t>‹Nº›</a:t>
            </a:fld>
            <a:endParaRPr lang="es-MX"/>
          </a:p>
        </p:txBody>
      </p:sp>
    </p:spTree>
    <p:extLst>
      <p:ext uri="{BB962C8B-B14F-4D97-AF65-F5344CB8AC3E}">
        <p14:creationId xmlns:p14="http://schemas.microsoft.com/office/powerpoint/2010/main" val="4027794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0B728D9-CA1A-4987-BCE3-A7DAB9EE5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355109C-213A-411E-A6C7-8FED5F6EC3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5FE7C95-87DD-4CC2-99A3-D940ADFAD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31367-9F2C-4E06-AEFE-932B4D1A90C4}" type="datetimeFigureOut">
              <a:rPr lang="es-MX" smtClean="0"/>
              <a:t>08/06/2020</a:t>
            </a:fld>
            <a:endParaRPr lang="es-MX"/>
          </a:p>
        </p:txBody>
      </p:sp>
      <p:sp>
        <p:nvSpPr>
          <p:cNvPr id="5" name="Marcador de pie de página 4">
            <a:extLst>
              <a:ext uri="{FF2B5EF4-FFF2-40B4-BE49-F238E27FC236}">
                <a16:creationId xmlns:a16="http://schemas.microsoft.com/office/drawing/2014/main" id="{5C327AA0-2DE6-42D5-9DDA-102DFBF27B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E2DA5C99-0040-4C9C-AEE3-E1FFBED8BE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34909-02FA-4508-8708-8D721174D066}" type="slidenum">
              <a:rPr lang="es-MX" smtClean="0"/>
              <a:t>‹Nº›</a:t>
            </a:fld>
            <a:endParaRPr lang="es-MX"/>
          </a:p>
        </p:txBody>
      </p:sp>
    </p:spTree>
    <p:extLst>
      <p:ext uri="{BB962C8B-B14F-4D97-AF65-F5344CB8AC3E}">
        <p14:creationId xmlns:p14="http://schemas.microsoft.com/office/powerpoint/2010/main" val="3720587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3E11772-1477-48BA-AF9B-7EACB597A1F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99336">
                        <a14:foregroundMark x1="31894" y1="41642" x2="31894" y2="41642"/>
                        <a14:foregroundMark x1="28239" y1="38710" x2="28239" y2="38710"/>
                      </a14:backgroundRemoval>
                    </a14:imgEffect>
                  </a14:imgLayer>
                </a14:imgProps>
              </a:ext>
            </a:extLst>
          </a:blip>
          <a:stretch>
            <a:fillRect/>
          </a:stretch>
        </p:blipFill>
        <p:spPr>
          <a:xfrm>
            <a:off x="8613169" y="384169"/>
            <a:ext cx="2197618" cy="2489660"/>
          </a:xfrm>
          <a:prstGeom prst="rect">
            <a:avLst/>
          </a:prstGeom>
        </p:spPr>
      </p:pic>
      <p:sp>
        <p:nvSpPr>
          <p:cNvPr id="6" name="Rectángulo 5">
            <a:extLst>
              <a:ext uri="{FF2B5EF4-FFF2-40B4-BE49-F238E27FC236}">
                <a16:creationId xmlns:a16="http://schemas.microsoft.com/office/drawing/2014/main" id="{7F5BF2A3-A062-4DFB-A1BE-AA4389EF096C}"/>
              </a:ext>
            </a:extLst>
          </p:cNvPr>
          <p:cNvSpPr/>
          <p:nvPr/>
        </p:nvSpPr>
        <p:spPr>
          <a:xfrm>
            <a:off x="0" y="3392476"/>
            <a:ext cx="12192000" cy="3429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a:p>
            <a:pPr algn="ctr"/>
            <a:endParaRPr lang="es-ES" sz="4800" dirty="0">
              <a:ln w="0"/>
              <a:solidFill>
                <a:schemeClr val="bg1"/>
              </a:solidFill>
              <a:effectLst>
                <a:outerShdw blurRad="38100" dist="25400" dir="5400000" algn="ctr" rotWithShape="0">
                  <a:srgbClr val="6E747A">
                    <a:alpha val="43000"/>
                  </a:srgbClr>
                </a:outerShdw>
              </a:effectLst>
            </a:endParaRPr>
          </a:p>
        </p:txBody>
      </p:sp>
      <p:sp>
        <p:nvSpPr>
          <p:cNvPr id="7" name="Rectángulo 6">
            <a:extLst>
              <a:ext uri="{FF2B5EF4-FFF2-40B4-BE49-F238E27FC236}">
                <a16:creationId xmlns:a16="http://schemas.microsoft.com/office/drawing/2014/main" id="{6370A994-EE5E-4587-8CE2-AFC0B56C0A39}"/>
              </a:ext>
            </a:extLst>
          </p:cNvPr>
          <p:cNvSpPr/>
          <p:nvPr/>
        </p:nvSpPr>
        <p:spPr>
          <a:xfrm>
            <a:off x="0" y="2873829"/>
            <a:ext cx="12192000" cy="1248228"/>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030" name="Picture 6" descr="Identidad Gráfica - SEP Baja California Sur">
            <a:extLst>
              <a:ext uri="{FF2B5EF4-FFF2-40B4-BE49-F238E27FC236}">
                <a16:creationId xmlns:a16="http://schemas.microsoft.com/office/drawing/2014/main" id="{38D29BAB-2EC5-4164-9421-D8F4C2505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07" y="369321"/>
            <a:ext cx="3023382" cy="18837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333449A7-0408-42B0-972E-1663D24AD761}"/>
              </a:ext>
            </a:extLst>
          </p:cNvPr>
          <p:cNvSpPr/>
          <p:nvPr/>
        </p:nvSpPr>
        <p:spPr>
          <a:xfrm>
            <a:off x="306819" y="2752695"/>
            <a:ext cx="11578362" cy="14465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1440" tIns="45720" rIns="91440" bIns="45720">
            <a:spAutoFit/>
          </a:bodyPr>
          <a:lstStyle/>
          <a:p>
            <a:pPr algn="ctr"/>
            <a:r>
              <a:rPr lang="es-ES" sz="4400" dirty="0">
                <a:ln w="0"/>
                <a:solidFill>
                  <a:schemeClr val="bg1"/>
                </a:solidFill>
                <a:effectLst>
                  <a:outerShdw blurRad="38100" dist="25400" dir="5400000" algn="ctr" rotWithShape="0">
                    <a:srgbClr val="6E747A">
                      <a:alpha val="43000"/>
                    </a:srgbClr>
                  </a:outerShdw>
                </a:effectLst>
              </a:rPr>
              <a:t>Parte I.- Manual para la Atención Socioemocional </a:t>
            </a:r>
          </a:p>
          <a:p>
            <a:pPr algn="ctr"/>
            <a:r>
              <a:rPr lang="es-ES" sz="4400" dirty="0">
                <a:ln w="0"/>
                <a:solidFill>
                  <a:schemeClr val="bg1"/>
                </a:solidFill>
                <a:effectLst>
                  <a:outerShdw blurRad="38100" dist="25400" dir="5400000" algn="ctr" rotWithShape="0">
                    <a:srgbClr val="6E747A">
                      <a:alpha val="43000"/>
                    </a:srgbClr>
                  </a:outerShdw>
                </a:effectLst>
              </a:rPr>
              <a:t>de adolescentes ante la pandemia COVID-19 </a:t>
            </a:r>
            <a:endParaRPr lang="es-ES" sz="4400" b="0" cap="none" spc="0" dirty="0">
              <a:ln w="0"/>
              <a:solidFill>
                <a:schemeClr val="bg1"/>
              </a:solidFill>
              <a:effectLst>
                <a:outerShdw blurRad="38100" dist="25400" dir="5400000" algn="ctr" rotWithShape="0">
                  <a:srgbClr val="6E747A">
                    <a:alpha val="43000"/>
                  </a:srgbClr>
                </a:outerShdw>
              </a:effectLst>
            </a:endParaRPr>
          </a:p>
        </p:txBody>
      </p:sp>
      <p:sp>
        <p:nvSpPr>
          <p:cNvPr id="20" name="Rectángulo 19">
            <a:extLst>
              <a:ext uri="{FF2B5EF4-FFF2-40B4-BE49-F238E27FC236}">
                <a16:creationId xmlns:a16="http://schemas.microsoft.com/office/drawing/2014/main" id="{9F05C436-9590-4F34-815D-B6498C4E58B2}"/>
              </a:ext>
            </a:extLst>
          </p:cNvPr>
          <p:cNvSpPr/>
          <p:nvPr/>
        </p:nvSpPr>
        <p:spPr>
          <a:xfrm>
            <a:off x="5493371" y="6024804"/>
            <a:ext cx="6698629" cy="646331"/>
          </a:xfrm>
          <a:prstGeom prst="rect">
            <a:avLst/>
          </a:prstGeom>
          <a:noFill/>
        </p:spPr>
        <p:txBody>
          <a:bodyPr wrap="none" lIns="91440" tIns="45720" rIns="91440" bIns="45720">
            <a:spAutoFit/>
          </a:bodyPr>
          <a:lstStyle/>
          <a:p>
            <a:pPr algn="ctr"/>
            <a:r>
              <a:rPr lang="es-ES" sz="3600" b="0" cap="none" spc="0" dirty="0">
                <a:ln w="0"/>
                <a:solidFill>
                  <a:schemeClr val="accent1"/>
                </a:solidFill>
                <a:effectLst>
                  <a:outerShdw blurRad="38100" dist="25400" dir="5400000" algn="ctr" rotWithShape="0">
                    <a:srgbClr val="6E747A">
                      <a:alpha val="43000"/>
                    </a:srgbClr>
                  </a:outerShdw>
                </a:effectLst>
              </a:rPr>
              <a:t>Dirección de Educación Secundaria</a:t>
            </a:r>
          </a:p>
        </p:txBody>
      </p:sp>
      <p:sp>
        <p:nvSpPr>
          <p:cNvPr id="15" name="Rectángulo 14">
            <a:extLst>
              <a:ext uri="{FF2B5EF4-FFF2-40B4-BE49-F238E27FC236}">
                <a16:creationId xmlns:a16="http://schemas.microsoft.com/office/drawing/2014/main" id="{E26C5910-770B-4F12-9F01-25DA5E5E42DA}"/>
              </a:ext>
            </a:extLst>
          </p:cNvPr>
          <p:cNvSpPr/>
          <p:nvPr/>
        </p:nvSpPr>
        <p:spPr>
          <a:xfrm>
            <a:off x="0" y="4046249"/>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6" name="Imagen 15">
            <a:extLst>
              <a:ext uri="{FF2B5EF4-FFF2-40B4-BE49-F238E27FC236}">
                <a16:creationId xmlns:a16="http://schemas.microsoft.com/office/drawing/2014/main" id="{78FCD8A8-7B3D-4091-9464-38B78207D3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8289" l="9921" r="85714"/>
                    </a14:imgEffect>
                  </a14:imgLayer>
                </a14:imgProps>
              </a:ext>
            </a:extLst>
          </a:blip>
          <a:stretch>
            <a:fillRect/>
          </a:stretch>
        </p:blipFill>
        <p:spPr>
          <a:xfrm>
            <a:off x="10186889" y="-61184"/>
            <a:ext cx="1867807" cy="3031481"/>
          </a:xfrm>
          <a:prstGeom prst="rect">
            <a:avLst/>
          </a:prstGeom>
        </p:spPr>
      </p:pic>
      <p:pic>
        <p:nvPicPr>
          <p:cNvPr id="17" name="Imagen 16">
            <a:extLst>
              <a:ext uri="{FF2B5EF4-FFF2-40B4-BE49-F238E27FC236}">
                <a16:creationId xmlns:a16="http://schemas.microsoft.com/office/drawing/2014/main" id="{B64F81D4-15DF-415E-BCE2-1A35ACFAA27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98945" l="8280" r="97452"/>
                    </a14:imgEffect>
                  </a14:imgLayer>
                </a14:imgProps>
              </a:ext>
            </a:extLst>
          </a:blip>
          <a:stretch>
            <a:fillRect/>
          </a:stretch>
        </p:blipFill>
        <p:spPr>
          <a:xfrm>
            <a:off x="6451959" y="526306"/>
            <a:ext cx="1022011" cy="2467148"/>
          </a:xfrm>
          <a:prstGeom prst="rect">
            <a:avLst/>
          </a:prstGeom>
        </p:spPr>
      </p:pic>
      <p:pic>
        <p:nvPicPr>
          <p:cNvPr id="19" name="Imagen 18">
            <a:extLst>
              <a:ext uri="{FF2B5EF4-FFF2-40B4-BE49-F238E27FC236}">
                <a16:creationId xmlns:a16="http://schemas.microsoft.com/office/drawing/2014/main" id="{7283291B-E898-4923-8949-3F8FC0F0959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7704" l="0" r="100000"/>
                    </a14:imgEffect>
                  </a14:imgLayer>
                </a14:imgProps>
              </a:ext>
            </a:extLst>
          </a:blip>
          <a:stretch>
            <a:fillRect/>
          </a:stretch>
        </p:blipFill>
        <p:spPr>
          <a:xfrm>
            <a:off x="7449845" y="922053"/>
            <a:ext cx="1222699" cy="2159000"/>
          </a:xfrm>
          <a:prstGeom prst="rect">
            <a:avLst/>
          </a:prstGeom>
        </p:spPr>
      </p:pic>
      <p:pic>
        <p:nvPicPr>
          <p:cNvPr id="5" name="Imagen 4">
            <a:extLst>
              <a:ext uri="{FF2B5EF4-FFF2-40B4-BE49-F238E27FC236}">
                <a16:creationId xmlns:a16="http://schemas.microsoft.com/office/drawing/2014/main" id="{4A7272A9-1B33-4D85-AC56-2F9BFD9E5BE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974" b="99013" l="1031" r="100000">
                        <a14:foregroundMark x1="58763" y1="93750" x2="58763" y2="93750"/>
                      </a14:backgroundRemoval>
                    </a14:imgEffect>
                  </a14:imgLayer>
                </a14:imgProps>
              </a:ext>
            </a:extLst>
          </a:blip>
          <a:stretch>
            <a:fillRect/>
          </a:stretch>
        </p:blipFill>
        <p:spPr>
          <a:xfrm>
            <a:off x="5011742" y="715482"/>
            <a:ext cx="1382440" cy="2166298"/>
          </a:xfrm>
          <a:prstGeom prst="rect">
            <a:avLst/>
          </a:prstGeom>
        </p:spPr>
      </p:pic>
    </p:spTree>
    <p:extLst>
      <p:ext uri="{BB962C8B-B14F-4D97-AF65-F5344CB8AC3E}">
        <p14:creationId xmlns:p14="http://schemas.microsoft.com/office/powerpoint/2010/main" val="359561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F7AB3DA-A5C7-4789-938C-A553CA79943D}"/>
              </a:ext>
            </a:extLst>
          </p:cNvPr>
          <p:cNvSpPr/>
          <p:nvPr/>
        </p:nvSpPr>
        <p:spPr>
          <a:xfrm>
            <a:off x="0" y="0"/>
            <a:ext cx="12192000" cy="1042988"/>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3200" dirty="0">
              <a:ln w="0"/>
              <a:solidFill>
                <a:schemeClr val="bg1"/>
              </a:solidFill>
              <a:effectLst>
                <a:outerShdw blurRad="38100" dist="25400" dir="5400000" algn="ctr" rotWithShape="0">
                  <a:srgbClr val="6E747A">
                    <a:alpha val="43000"/>
                  </a:srgbClr>
                </a:outerShdw>
              </a:effectLst>
              <a:latin typeface="Kristen ITC" panose="03050502040202030202" pitchFamily="66" charset="0"/>
            </a:endParaRPr>
          </a:p>
        </p:txBody>
      </p:sp>
      <p:sp>
        <p:nvSpPr>
          <p:cNvPr id="7" name="Rectángulo 6">
            <a:extLst>
              <a:ext uri="{FF2B5EF4-FFF2-40B4-BE49-F238E27FC236}">
                <a16:creationId xmlns:a16="http://schemas.microsoft.com/office/drawing/2014/main" id="{6146F7F6-7A5D-46E5-BC64-AE36DD65E234}"/>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6D21D6A0-8540-4C12-9EC4-4FACBB4B120A}"/>
              </a:ext>
            </a:extLst>
          </p:cNvPr>
          <p:cNvSpPr txBox="1"/>
          <p:nvPr/>
        </p:nvSpPr>
        <p:spPr>
          <a:xfrm>
            <a:off x="524595" y="264795"/>
            <a:ext cx="11344772" cy="1354217"/>
          </a:xfrm>
          <a:prstGeom prst="rect">
            <a:avLst/>
          </a:prstGeom>
          <a:noFill/>
        </p:spPr>
        <p:txBody>
          <a:bodyPr wrap="none" rtlCol="0">
            <a:spAutoFit/>
          </a:bodyPr>
          <a:lstStyle/>
          <a:p>
            <a:r>
              <a:rPr lang="es-MX" sz="3200" dirty="0">
                <a:solidFill>
                  <a:schemeClr val="bg1"/>
                </a:solidFill>
                <a:latin typeface="Kristen ITC" panose="03050502040202030202" pitchFamily="66" charset="0"/>
              </a:rPr>
              <a:t>Continuación: ¿Cuáles competencias socioemocionales?</a:t>
            </a:r>
          </a:p>
          <a:p>
            <a:endParaRPr lang="es-MX" sz="3200" dirty="0">
              <a:solidFill>
                <a:schemeClr val="bg1"/>
              </a:solidFill>
              <a:latin typeface="Kristen ITC" panose="03050502040202030202" pitchFamily="66" charset="0"/>
            </a:endParaRPr>
          </a:p>
          <a:p>
            <a:endParaRPr lang="es-MX" dirty="0"/>
          </a:p>
        </p:txBody>
      </p:sp>
      <p:sp>
        <p:nvSpPr>
          <p:cNvPr id="9" name="CuadroTexto 8">
            <a:extLst>
              <a:ext uri="{FF2B5EF4-FFF2-40B4-BE49-F238E27FC236}">
                <a16:creationId xmlns:a16="http://schemas.microsoft.com/office/drawing/2014/main" id="{BE610A8E-DD47-4DDD-A044-06F225FF9D22}"/>
              </a:ext>
            </a:extLst>
          </p:cNvPr>
          <p:cNvSpPr txBox="1"/>
          <p:nvPr/>
        </p:nvSpPr>
        <p:spPr>
          <a:xfrm>
            <a:off x="524595" y="1688533"/>
            <a:ext cx="11390314" cy="4985980"/>
          </a:xfrm>
          <a:prstGeom prst="rect">
            <a:avLst/>
          </a:prstGeom>
          <a:noFill/>
        </p:spPr>
        <p:txBody>
          <a:bodyPr wrap="square" rtlCol="0">
            <a:spAutoFit/>
          </a:bodyPr>
          <a:lstStyle/>
          <a:p>
            <a:pPr algn="just"/>
            <a:r>
              <a:rPr lang="es-MX" sz="2000" dirty="0"/>
              <a:t>Necesitamos aprender a comunicarnos de forma </a:t>
            </a:r>
            <a:r>
              <a:rPr lang="es-MX" sz="2000" b="1" dirty="0"/>
              <a:t>asertiva</a:t>
            </a:r>
            <a:r>
              <a:rPr lang="es-MX" sz="2000" dirty="0"/>
              <a:t>, esto es poder decir lo que nos pasa sin que por ello tengamos que agredir, decir lo necesario cuidando al otro para que de verdad pueda escuchar y no sienta la necesidad de defenderse. Esta comunicación asertiva sin duda será la base para la </a:t>
            </a:r>
            <a:r>
              <a:rPr lang="es-MX" sz="2000" b="1" dirty="0"/>
              <a:t>resolución pacífica de conflictos.</a:t>
            </a:r>
          </a:p>
          <a:p>
            <a:pPr algn="just"/>
            <a:endParaRPr lang="es-MX" sz="2000" dirty="0"/>
          </a:p>
          <a:p>
            <a:pPr algn="just"/>
            <a:r>
              <a:rPr lang="es-MX" dirty="0"/>
              <a:t>Finalmente necesitaremos </a:t>
            </a:r>
            <a:r>
              <a:rPr lang="es-MX" b="1" dirty="0"/>
              <a:t>aprender a discernir</a:t>
            </a:r>
            <a:r>
              <a:rPr lang="es-MX" dirty="0"/>
              <a:t>, esto es a desarrollar un razonamiento moral que nos lleve a una toma de decisiones consciente y responsable que  nos permita hacernos cargo de nuestra vida y de los caminos que decidamos emprender.</a:t>
            </a:r>
          </a:p>
          <a:p>
            <a:pPr algn="just"/>
            <a:endParaRPr lang="es-MX" dirty="0"/>
          </a:p>
          <a:p>
            <a:pPr algn="just"/>
            <a:r>
              <a:rPr lang="es-MX" dirty="0"/>
              <a:t>Estas competencias requieren de una práctica constante con otro, no pueden desarrollarse de manera individual, por lo tanto, la escuela es un lugar privilegiado donde confluyen pares que a la vez son diversos. </a:t>
            </a:r>
            <a:r>
              <a:rPr lang="es-MX" b="1" dirty="0"/>
              <a:t>El lugar perfecto para aprender a convivir.</a:t>
            </a:r>
          </a:p>
          <a:p>
            <a:pPr algn="just"/>
            <a:endParaRPr lang="es-MX" b="1" dirty="0"/>
          </a:p>
          <a:p>
            <a:pPr algn="just"/>
            <a:r>
              <a:rPr lang="es-MX" dirty="0"/>
              <a:t>Si la escuela quiere formar NNA integrales, capaces de trabajar colaborativamente en circunstancias de emergencia o crisis, necesita diseñar un trabajo preventivo de desarrollo de estas competencias que, demás esta decir aportarán al desarrollo humano durante toda la vida del estudiante, contribuyendo a su </a:t>
            </a:r>
            <a:r>
              <a:rPr lang="es-MX" b="1" dirty="0"/>
              <a:t>éxito y felicidad plena.</a:t>
            </a:r>
          </a:p>
          <a:p>
            <a:pPr algn="just"/>
            <a:endParaRPr lang="es-MX" sz="2000" dirty="0"/>
          </a:p>
        </p:txBody>
      </p:sp>
    </p:spTree>
    <p:extLst>
      <p:ext uri="{BB962C8B-B14F-4D97-AF65-F5344CB8AC3E}">
        <p14:creationId xmlns:p14="http://schemas.microsoft.com/office/powerpoint/2010/main" val="970601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B8422B-F14A-4F12-9268-459B0B45F3D2}"/>
              </a:ext>
            </a:extLst>
          </p:cNvPr>
          <p:cNvSpPr/>
          <p:nvPr/>
        </p:nvSpPr>
        <p:spPr>
          <a:xfrm>
            <a:off x="0" y="0"/>
            <a:ext cx="12192000" cy="1030514"/>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3600" dirty="0">
                <a:latin typeface="Kristen ITC" panose="03050502040202030202" pitchFamily="66" charset="0"/>
              </a:rPr>
              <a:t>    </a:t>
            </a:r>
            <a:r>
              <a:rPr lang="es-MX" sz="4000" dirty="0">
                <a:latin typeface="Kristen ITC" panose="03050502040202030202" pitchFamily="66" charset="0"/>
              </a:rPr>
              <a:t>Contenido…</a:t>
            </a:r>
          </a:p>
        </p:txBody>
      </p:sp>
      <p:sp>
        <p:nvSpPr>
          <p:cNvPr id="4" name="Rectángulo 3">
            <a:extLst>
              <a:ext uri="{FF2B5EF4-FFF2-40B4-BE49-F238E27FC236}">
                <a16:creationId xmlns:a16="http://schemas.microsoft.com/office/drawing/2014/main" id="{1E6FDFEB-F390-4063-9A57-E80A6B86645E}"/>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extLst>
              <a:ext uri="{FF2B5EF4-FFF2-40B4-BE49-F238E27FC236}">
                <a16:creationId xmlns:a16="http://schemas.microsoft.com/office/drawing/2014/main" id="{98E2E8A3-7ABB-4CEF-BBAC-B6122913CE47}"/>
              </a:ext>
            </a:extLst>
          </p:cNvPr>
          <p:cNvSpPr txBox="1"/>
          <p:nvPr/>
        </p:nvSpPr>
        <p:spPr>
          <a:xfrm>
            <a:off x="232567" y="1429539"/>
            <a:ext cx="184731" cy="677108"/>
          </a:xfrm>
          <a:prstGeom prst="rect">
            <a:avLst/>
          </a:prstGeom>
          <a:noFill/>
        </p:spPr>
        <p:txBody>
          <a:bodyPr wrap="none" rtlCol="0">
            <a:spAutoFit/>
          </a:bodyPr>
          <a:lstStyle/>
          <a:p>
            <a:endParaRPr lang="es-MX" sz="2000" dirty="0"/>
          </a:p>
          <a:p>
            <a:endParaRPr lang="es-MX" dirty="0"/>
          </a:p>
        </p:txBody>
      </p:sp>
      <p:sp>
        <p:nvSpPr>
          <p:cNvPr id="11" name="CuadroTexto 10">
            <a:extLst>
              <a:ext uri="{FF2B5EF4-FFF2-40B4-BE49-F238E27FC236}">
                <a16:creationId xmlns:a16="http://schemas.microsoft.com/office/drawing/2014/main" id="{1C051ED6-71A5-443C-85E0-C8DAA9F1F8F7}"/>
              </a:ext>
            </a:extLst>
          </p:cNvPr>
          <p:cNvSpPr txBox="1"/>
          <p:nvPr/>
        </p:nvSpPr>
        <p:spPr>
          <a:xfrm>
            <a:off x="597989" y="2222019"/>
            <a:ext cx="11350171" cy="3785652"/>
          </a:xfrm>
          <a:prstGeom prst="rect">
            <a:avLst/>
          </a:prstGeom>
          <a:noFill/>
        </p:spPr>
        <p:txBody>
          <a:bodyPr wrap="square" rtlCol="0">
            <a:spAutoFit/>
          </a:bodyPr>
          <a:lstStyle/>
          <a:p>
            <a:pPr marL="457200" indent="-457200" algn="just">
              <a:buAutoNum type="arabicPeriod"/>
            </a:pPr>
            <a:r>
              <a:rPr lang="es-MX" sz="2000" dirty="0"/>
              <a:t>Objetivo del manual.</a:t>
            </a:r>
          </a:p>
          <a:p>
            <a:pPr marL="457200" indent="-457200" algn="just">
              <a:buAutoNum type="arabicPeriod"/>
            </a:pPr>
            <a:endParaRPr lang="es-MX" sz="2000" dirty="0"/>
          </a:p>
          <a:p>
            <a:pPr marL="457200" indent="-457200" algn="just">
              <a:buAutoNum type="arabicPeriod"/>
            </a:pPr>
            <a:r>
              <a:rPr lang="es-MX" sz="2000" dirty="0"/>
              <a:t>¿Cómo usar esta guía?</a:t>
            </a:r>
          </a:p>
          <a:p>
            <a:pPr marL="457200" indent="-457200" algn="just">
              <a:buAutoNum type="arabicPeriod"/>
            </a:pPr>
            <a:endParaRPr lang="es-MX" sz="2000" dirty="0"/>
          </a:p>
          <a:p>
            <a:pPr marL="457200" indent="-457200" algn="just">
              <a:buAutoNum type="arabicPeriod"/>
            </a:pPr>
            <a:r>
              <a:rPr lang="es-MX" sz="2000" dirty="0"/>
              <a:t>Iniciemos sensibilizando a los alumnos.</a:t>
            </a:r>
          </a:p>
          <a:p>
            <a:pPr marL="457200" indent="-457200" algn="just">
              <a:buAutoNum type="arabicPeriod"/>
            </a:pPr>
            <a:endParaRPr lang="es-MX" sz="2000" dirty="0"/>
          </a:p>
          <a:p>
            <a:pPr marL="457200" indent="-457200" algn="just">
              <a:buAutoNum type="arabicPeriod" startAt="3"/>
            </a:pPr>
            <a:r>
              <a:rPr lang="es-MX" sz="2000" dirty="0"/>
              <a:t>¿Cómo conversar con los jóvenes en el proceso de regreso a clases?</a:t>
            </a:r>
          </a:p>
          <a:p>
            <a:pPr algn="just"/>
            <a:endParaRPr lang="es-MX" sz="2000" dirty="0"/>
          </a:p>
          <a:p>
            <a:pPr algn="just"/>
            <a:r>
              <a:rPr lang="es-MX" sz="2000" dirty="0"/>
              <a:t>	Dinámica 1. Conociéndonos después de la contingencia sanitaria </a:t>
            </a:r>
          </a:p>
          <a:p>
            <a:pPr algn="just"/>
            <a:endParaRPr lang="es-MX" sz="2000" dirty="0"/>
          </a:p>
          <a:p>
            <a:pPr algn="just"/>
            <a:r>
              <a:rPr lang="es-MX" sz="2000" dirty="0"/>
              <a:t>4.   Trabajemos las competencias socioemocionales.</a:t>
            </a:r>
          </a:p>
          <a:p>
            <a:pPr algn="just"/>
            <a:r>
              <a:rPr lang="es-MX" sz="2000" dirty="0"/>
              <a:t>	</a:t>
            </a:r>
          </a:p>
        </p:txBody>
      </p:sp>
    </p:spTree>
    <p:extLst>
      <p:ext uri="{BB962C8B-B14F-4D97-AF65-F5344CB8AC3E}">
        <p14:creationId xmlns:p14="http://schemas.microsoft.com/office/powerpoint/2010/main" val="2392061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B8422B-F14A-4F12-9268-459B0B45F3D2}"/>
              </a:ext>
            </a:extLst>
          </p:cNvPr>
          <p:cNvSpPr/>
          <p:nvPr/>
        </p:nvSpPr>
        <p:spPr>
          <a:xfrm>
            <a:off x="0" y="0"/>
            <a:ext cx="12192000" cy="1030514"/>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3600" dirty="0">
                <a:latin typeface="Kristen ITC" panose="03050502040202030202" pitchFamily="66" charset="0"/>
              </a:rPr>
              <a:t> </a:t>
            </a:r>
            <a:r>
              <a:rPr lang="es-MX" sz="4000" dirty="0">
                <a:latin typeface="Kristen ITC" panose="03050502040202030202" pitchFamily="66" charset="0"/>
              </a:rPr>
              <a:t>Objetivo de la guía…</a:t>
            </a:r>
          </a:p>
        </p:txBody>
      </p:sp>
      <p:sp>
        <p:nvSpPr>
          <p:cNvPr id="4" name="Rectángulo 3">
            <a:extLst>
              <a:ext uri="{FF2B5EF4-FFF2-40B4-BE49-F238E27FC236}">
                <a16:creationId xmlns:a16="http://schemas.microsoft.com/office/drawing/2014/main" id="{1E6FDFEB-F390-4063-9A57-E80A6B86645E}"/>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extLst>
              <a:ext uri="{FF2B5EF4-FFF2-40B4-BE49-F238E27FC236}">
                <a16:creationId xmlns:a16="http://schemas.microsoft.com/office/drawing/2014/main" id="{98E2E8A3-7ABB-4CEF-BBAC-B6122913CE47}"/>
              </a:ext>
            </a:extLst>
          </p:cNvPr>
          <p:cNvSpPr txBox="1"/>
          <p:nvPr/>
        </p:nvSpPr>
        <p:spPr>
          <a:xfrm>
            <a:off x="232567" y="1429539"/>
            <a:ext cx="184731" cy="677108"/>
          </a:xfrm>
          <a:prstGeom prst="rect">
            <a:avLst/>
          </a:prstGeom>
          <a:noFill/>
        </p:spPr>
        <p:txBody>
          <a:bodyPr wrap="none" rtlCol="0">
            <a:spAutoFit/>
          </a:bodyPr>
          <a:lstStyle/>
          <a:p>
            <a:endParaRPr lang="es-MX" sz="2000" dirty="0"/>
          </a:p>
          <a:p>
            <a:endParaRPr lang="es-MX" dirty="0"/>
          </a:p>
        </p:txBody>
      </p:sp>
      <p:sp>
        <p:nvSpPr>
          <p:cNvPr id="11" name="CuadroTexto 10">
            <a:extLst>
              <a:ext uri="{FF2B5EF4-FFF2-40B4-BE49-F238E27FC236}">
                <a16:creationId xmlns:a16="http://schemas.microsoft.com/office/drawing/2014/main" id="{1C051ED6-71A5-443C-85E0-C8DAA9F1F8F7}"/>
              </a:ext>
            </a:extLst>
          </p:cNvPr>
          <p:cNvSpPr txBox="1"/>
          <p:nvPr/>
        </p:nvSpPr>
        <p:spPr>
          <a:xfrm>
            <a:off x="417298" y="2305615"/>
            <a:ext cx="11350171" cy="2246769"/>
          </a:xfrm>
          <a:prstGeom prst="rect">
            <a:avLst/>
          </a:prstGeom>
          <a:noFill/>
        </p:spPr>
        <p:txBody>
          <a:bodyPr wrap="square" rtlCol="0">
            <a:spAutoFit/>
          </a:bodyPr>
          <a:lstStyle/>
          <a:p>
            <a:pPr algn="just"/>
            <a:endParaRPr lang="es-MX" sz="2000" dirty="0"/>
          </a:p>
          <a:p>
            <a:pPr algn="just"/>
            <a:r>
              <a:rPr lang="es-MX" sz="2000" dirty="0"/>
              <a:t>Este manual está diseñado con la finalidad de proveer a las y los docentes de elementos generales para el desarrollo de dinámicas educativas en contexto de la emergencia sanitaria COVID-19, facilitando la apertura lúdica del currículo en contextos de emergencias y de esta forma ayudarles en el regreso a clases de los adolescentes contextualizando la situación vivida, apoyando a la comunidad educativa en la capacidad de soporte afectivo para la recuperación socioemocional colaborando con la apropiación de aprendizajes significativos de manera interdisciplinaria.</a:t>
            </a:r>
          </a:p>
        </p:txBody>
      </p:sp>
    </p:spTree>
    <p:extLst>
      <p:ext uri="{BB962C8B-B14F-4D97-AF65-F5344CB8AC3E}">
        <p14:creationId xmlns:p14="http://schemas.microsoft.com/office/powerpoint/2010/main" val="113014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B8422B-F14A-4F12-9268-459B0B45F3D2}"/>
              </a:ext>
            </a:extLst>
          </p:cNvPr>
          <p:cNvSpPr/>
          <p:nvPr/>
        </p:nvSpPr>
        <p:spPr>
          <a:xfrm>
            <a:off x="0" y="0"/>
            <a:ext cx="12192000" cy="1030514"/>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4000" dirty="0">
                <a:latin typeface="Kristen ITC" panose="03050502040202030202" pitchFamily="66" charset="0"/>
              </a:rPr>
              <a:t>    ¿Cómo usar esta guía?</a:t>
            </a:r>
          </a:p>
        </p:txBody>
      </p:sp>
      <p:sp>
        <p:nvSpPr>
          <p:cNvPr id="4" name="Rectángulo 3">
            <a:extLst>
              <a:ext uri="{FF2B5EF4-FFF2-40B4-BE49-F238E27FC236}">
                <a16:creationId xmlns:a16="http://schemas.microsoft.com/office/drawing/2014/main" id="{1E6FDFEB-F390-4063-9A57-E80A6B86645E}"/>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CuadroTexto 8">
            <a:extLst>
              <a:ext uri="{FF2B5EF4-FFF2-40B4-BE49-F238E27FC236}">
                <a16:creationId xmlns:a16="http://schemas.microsoft.com/office/drawing/2014/main" id="{98E2E8A3-7ABB-4CEF-BBAC-B6122913CE47}"/>
              </a:ext>
            </a:extLst>
          </p:cNvPr>
          <p:cNvSpPr txBox="1"/>
          <p:nvPr/>
        </p:nvSpPr>
        <p:spPr>
          <a:xfrm>
            <a:off x="232567" y="1429539"/>
            <a:ext cx="184731" cy="677108"/>
          </a:xfrm>
          <a:prstGeom prst="rect">
            <a:avLst/>
          </a:prstGeom>
          <a:noFill/>
        </p:spPr>
        <p:txBody>
          <a:bodyPr wrap="none" rtlCol="0">
            <a:spAutoFit/>
          </a:bodyPr>
          <a:lstStyle/>
          <a:p>
            <a:endParaRPr lang="es-MX" sz="2000" dirty="0"/>
          </a:p>
          <a:p>
            <a:endParaRPr lang="es-MX" dirty="0"/>
          </a:p>
        </p:txBody>
      </p:sp>
      <p:sp>
        <p:nvSpPr>
          <p:cNvPr id="11" name="CuadroTexto 10">
            <a:extLst>
              <a:ext uri="{FF2B5EF4-FFF2-40B4-BE49-F238E27FC236}">
                <a16:creationId xmlns:a16="http://schemas.microsoft.com/office/drawing/2014/main" id="{1C051ED6-71A5-443C-85E0-C8DAA9F1F8F7}"/>
              </a:ext>
            </a:extLst>
          </p:cNvPr>
          <p:cNvSpPr txBox="1"/>
          <p:nvPr/>
        </p:nvSpPr>
        <p:spPr>
          <a:xfrm>
            <a:off x="420914" y="1675745"/>
            <a:ext cx="11350171" cy="4093428"/>
          </a:xfrm>
          <a:prstGeom prst="rect">
            <a:avLst/>
          </a:prstGeom>
          <a:noFill/>
        </p:spPr>
        <p:txBody>
          <a:bodyPr wrap="square" rtlCol="0">
            <a:spAutoFit/>
          </a:bodyPr>
          <a:lstStyle/>
          <a:p>
            <a:pPr algn="just"/>
            <a:endParaRPr lang="es-MX" sz="2000" dirty="0"/>
          </a:p>
          <a:p>
            <a:pPr algn="just"/>
            <a:r>
              <a:rPr lang="es-MX" sz="2000" dirty="0"/>
              <a:t>La presente sección de soporte socio-emocional busca </a:t>
            </a:r>
            <a:r>
              <a:rPr lang="es-MX" sz="2000" b="1" dirty="0"/>
              <a:t>sugerir</a:t>
            </a:r>
            <a:r>
              <a:rPr lang="es-MX" sz="2000" dirty="0"/>
              <a:t> herramientas para que las y los docentes responsables de la educación puedan trabajar directamente con los estudiantes que se encuentran afectados por esta contingencia sanitaria COVID-19.</a:t>
            </a:r>
          </a:p>
          <a:p>
            <a:pPr algn="just"/>
            <a:endParaRPr lang="es-MX" sz="2000" dirty="0"/>
          </a:p>
          <a:p>
            <a:pPr algn="just"/>
            <a:r>
              <a:rPr lang="es-MX" sz="2000" dirty="0"/>
              <a:t>Este manual está dividido en tres secciones:</a:t>
            </a:r>
          </a:p>
          <a:p>
            <a:pPr algn="just"/>
            <a:endParaRPr lang="es-MX" sz="2000" dirty="0"/>
          </a:p>
          <a:p>
            <a:pPr algn="just"/>
            <a:r>
              <a:rPr lang="es-MX" sz="2000" dirty="0"/>
              <a:t>	Parte I. Manual para la atención socioemocional de adolescentes ante la pandemia COVID-19</a:t>
            </a:r>
          </a:p>
          <a:p>
            <a:pPr algn="just"/>
            <a:r>
              <a:rPr lang="es-MX" sz="2000" dirty="0"/>
              <a:t>	Parte II. Acciones de salud e higiene para garantizar un regreso seguro a las aulas escolares.</a:t>
            </a:r>
          </a:p>
          <a:p>
            <a:pPr algn="just"/>
            <a:r>
              <a:rPr lang="es-MX" sz="2000" dirty="0"/>
              <a:t>	Parte III. Dinámicas para la atención socioemocional de adolescentes.</a:t>
            </a:r>
          </a:p>
          <a:p>
            <a:pPr algn="just"/>
            <a:endParaRPr lang="es-MX" sz="2000" dirty="0"/>
          </a:p>
          <a:p>
            <a:pPr marL="457200" indent="-457200" algn="just">
              <a:buFont typeface="Wingdings" panose="05000000000000000000" pitchFamily="2" charset="2"/>
              <a:buChar char="q"/>
            </a:pPr>
            <a:endParaRPr lang="es-MX" sz="2000" dirty="0"/>
          </a:p>
          <a:p>
            <a:pPr algn="just"/>
            <a:endParaRPr lang="es-MX" sz="2000" dirty="0"/>
          </a:p>
        </p:txBody>
      </p:sp>
      <p:sp>
        <p:nvSpPr>
          <p:cNvPr id="2" name="Rectángulo 1">
            <a:extLst>
              <a:ext uri="{FF2B5EF4-FFF2-40B4-BE49-F238E27FC236}">
                <a16:creationId xmlns:a16="http://schemas.microsoft.com/office/drawing/2014/main" id="{7E107FA2-E5FF-434A-B8B9-8370AEBD1DAE}"/>
              </a:ext>
            </a:extLst>
          </p:cNvPr>
          <p:cNvSpPr/>
          <p:nvPr/>
        </p:nvSpPr>
        <p:spPr>
          <a:xfrm>
            <a:off x="983332" y="3876347"/>
            <a:ext cx="263578" cy="285750"/>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5F5B017B-82E6-432B-9244-2CDEAC31FE6E}"/>
              </a:ext>
            </a:extLst>
          </p:cNvPr>
          <p:cNvSpPr/>
          <p:nvPr/>
        </p:nvSpPr>
        <p:spPr>
          <a:xfrm>
            <a:off x="983332" y="4440215"/>
            <a:ext cx="263578" cy="285750"/>
          </a:xfrm>
          <a:prstGeom prst="rect">
            <a:avLst/>
          </a:prstGeom>
          <a:solidFill>
            <a:srgbClr val="90AB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B94F10E1-2E03-4A8A-8231-2B02A243EAFC}"/>
              </a:ext>
            </a:extLst>
          </p:cNvPr>
          <p:cNvSpPr/>
          <p:nvPr/>
        </p:nvSpPr>
        <p:spPr>
          <a:xfrm>
            <a:off x="983332" y="4154465"/>
            <a:ext cx="257640" cy="28575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7321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contenido">
            <a:extLst>
              <a:ext uri="{FF2B5EF4-FFF2-40B4-BE49-F238E27FC236}">
                <a16:creationId xmlns:a16="http://schemas.microsoft.com/office/drawing/2014/main" id="{FBF50B5C-B357-4080-B9D7-16F6E1FE076C}"/>
              </a:ext>
            </a:extLst>
          </p:cNvPr>
          <p:cNvSpPr txBox="1">
            <a:spLocks/>
          </p:cNvSpPr>
          <p:nvPr/>
        </p:nvSpPr>
        <p:spPr>
          <a:xfrm>
            <a:off x="4558145" y="754362"/>
            <a:ext cx="7329055" cy="3951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latin typeface="Kristen ITC" panose="03050502040202030202" pitchFamily="66" charset="0"/>
              </a:rPr>
              <a:t>Iniciemos Sensibilizando a los alumnos.</a:t>
            </a:r>
            <a:endParaRPr lang="es-MX" dirty="0"/>
          </a:p>
          <a:p>
            <a:endParaRPr lang="es-MX" dirty="0"/>
          </a:p>
        </p:txBody>
      </p:sp>
      <p:pic>
        <p:nvPicPr>
          <p:cNvPr id="2" name="Protecting yourself from COVID-19 How to Prevent the Spread of the Novel Coronavirus (1)">
            <a:hlinkClick r:id="" action="ppaction://media"/>
            <a:extLst>
              <a:ext uri="{FF2B5EF4-FFF2-40B4-BE49-F238E27FC236}">
                <a16:creationId xmlns:a16="http://schemas.microsoft.com/office/drawing/2014/main" id="{0309E7B5-7986-400D-97E8-1C14D7329F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50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B8422B-F14A-4F12-9268-459B0B45F3D2}"/>
              </a:ext>
            </a:extLst>
          </p:cNvPr>
          <p:cNvSpPr/>
          <p:nvPr/>
        </p:nvSpPr>
        <p:spPr>
          <a:xfrm>
            <a:off x="0" y="0"/>
            <a:ext cx="12192000" cy="1030514"/>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sz="2800" dirty="0">
                <a:latin typeface="Kristen ITC" panose="03050502040202030202" pitchFamily="66" charset="0"/>
              </a:rPr>
              <a:t>¿Cómo conversar con los jóvenes en el proceso de regreso a clases? </a:t>
            </a:r>
          </a:p>
        </p:txBody>
      </p:sp>
      <p:sp>
        <p:nvSpPr>
          <p:cNvPr id="4" name="Rectángulo 3">
            <a:extLst>
              <a:ext uri="{FF2B5EF4-FFF2-40B4-BE49-F238E27FC236}">
                <a16:creationId xmlns:a16="http://schemas.microsoft.com/office/drawing/2014/main" id="{1E6FDFEB-F390-4063-9A57-E80A6B86645E}"/>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45171314-ACC1-429B-B61B-560F1AFB543E}"/>
              </a:ext>
            </a:extLst>
          </p:cNvPr>
          <p:cNvSpPr txBox="1"/>
          <p:nvPr/>
        </p:nvSpPr>
        <p:spPr>
          <a:xfrm>
            <a:off x="405125" y="1182231"/>
            <a:ext cx="11350171" cy="2246769"/>
          </a:xfrm>
          <a:prstGeom prst="rect">
            <a:avLst/>
          </a:prstGeom>
          <a:noFill/>
        </p:spPr>
        <p:txBody>
          <a:bodyPr wrap="square" rtlCol="0">
            <a:spAutoFit/>
          </a:bodyPr>
          <a:lstStyle/>
          <a:p>
            <a:pPr algn="just"/>
            <a:endParaRPr lang="es-MX" sz="2000" dirty="0"/>
          </a:p>
          <a:p>
            <a:pPr algn="just"/>
            <a:r>
              <a:rPr lang="es-MX" sz="2000" dirty="0"/>
              <a:t>Hasta los más pequeños se dan cuenta de lo que sucede a su alrededor y de lo que sientes los adultos. Por eso, por más terrible que sea la situación, será más tranquilizador para los estudiantes saber lo que está pasando. Para que los docentes puedan apoyar emocionalmente a sus alumnos es fundamental redoblar sus capacidades de un buen oyente. Es preciso crear un clima de confianza y calidez, donde puedan intercambiarse sus esperanzas, sentimientos y dificultades. Hacerle saber que cuentan con nosotros, QUE REALMENTE SIENTAN QUE NO ESTÁN SOLOS.</a:t>
            </a:r>
          </a:p>
        </p:txBody>
      </p:sp>
      <p:sp>
        <p:nvSpPr>
          <p:cNvPr id="9" name="CuadroTexto 8">
            <a:extLst>
              <a:ext uri="{FF2B5EF4-FFF2-40B4-BE49-F238E27FC236}">
                <a16:creationId xmlns:a16="http://schemas.microsoft.com/office/drawing/2014/main" id="{98E2E8A3-7ABB-4CEF-BBAC-B6122913CE47}"/>
              </a:ext>
            </a:extLst>
          </p:cNvPr>
          <p:cNvSpPr txBox="1"/>
          <p:nvPr/>
        </p:nvSpPr>
        <p:spPr>
          <a:xfrm>
            <a:off x="377415" y="3618559"/>
            <a:ext cx="11377881" cy="2831544"/>
          </a:xfrm>
          <a:prstGeom prst="rect">
            <a:avLst/>
          </a:prstGeom>
          <a:noFill/>
        </p:spPr>
        <p:txBody>
          <a:bodyPr wrap="square" rtlCol="0">
            <a:spAutoFit/>
          </a:bodyPr>
          <a:lstStyle/>
          <a:p>
            <a:pPr marL="285750" indent="-285750" algn="just">
              <a:buFont typeface="Arial" panose="020B0604020202020204" pitchFamily="34" charset="0"/>
              <a:buChar char="•"/>
            </a:pPr>
            <a:r>
              <a:rPr lang="es-MX" sz="2000" dirty="0"/>
              <a:t>Déjeles hablar libremente sin interrumpir. Muestre comprensión por sus sentimientos, diciendo por ejemplo:</a:t>
            </a:r>
          </a:p>
          <a:p>
            <a:pPr algn="just"/>
            <a:r>
              <a:rPr lang="es-MX" sz="2000" dirty="0"/>
              <a:t>     “comprendo que estés triste, enojado/a”, o  simplemente esté cerca para brindarle compañía y apoyo.</a:t>
            </a:r>
          </a:p>
          <a:p>
            <a:pPr marL="285750" indent="-285750" algn="just">
              <a:buFont typeface="Arial" panose="020B0604020202020204" pitchFamily="34" charset="0"/>
              <a:buChar char="•"/>
            </a:pPr>
            <a:r>
              <a:rPr lang="es-MX" sz="2000" dirty="0"/>
              <a:t>Oriente la conversación con frases como: ¿entonces qué sucedió?, ¿cómo te sentiste?.</a:t>
            </a:r>
          </a:p>
          <a:p>
            <a:pPr marL="285750" indent="-285750" algn="just">
              <a:buFont typeface="Arial" panose="020B0604020202020204" pitchFamily="34" charset="0"/>
              <a:buChar char="•"/>
            </a:pPr>
            <a:r>
              <a:rPr lang="es-MX" sz="2000" dirty="0"/>
              <a:t>Use una entonación de voz que le invite a acercarse, dígale palabras alentadoras, asiente con la cabeza en </a:t>
            </a:r>
          </a:p>
          <a:p>
            <a:pPr algn="just"/>
            <a:r>
              <a:rPr lang="es-MX" sz="2000" dirty="0"/>
              <a:t>     señal de estar atento a lo que le está comunicando y sonría cuando sea pertinente, demuestre que hay </a:t>
            </a:r>
          </a:p>
          <a:p>
            <a:pPr algn="just"/>
            <a:r>
              <a:rPr lang="es-MX" sz="2000" dirty="0"/>
              <a:t>     un interés real por escuchar y comprenderle.</a:t>
            </a:r>
          </a:p>
          <a:p>
            <a:pPr marL="285750" indent="-285750" algn="just">
              <a:buFont typeface="Arial" panose="020B0604020202020204" pitchFamily="34" charset="0"/>
              <a:buChar char="•"/>
            </a:pPr>
            <a:r>
              <a:rPr lang="es-MX" sz="2000" dirty="0"/>
              <a:t>Observe si sus estudiantes se sienten angustiados, haga que se sientan acogidos y cómodos.</a:t>
            </a:r>
          </a:p>
          <a:p>
            <a:endParaRPr lang="es-MX" dirty="0"/>
          </a:p>
        </p:txBody>
      </p:sp>
    </p:spTree>
    <p:extLst>
      <p:ext uri="{BB962C8B-B14F-4D97-AF65-F5344CB8AC3E}">
        <p14:creationId xmlns:p14="http://schemas.microsoft.com/office/powerpoint/2010/main" val="2497366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24EE5A7-C61B-454A-BA51-356DA0B5F8BA}"/>
              </a:ext>
            </a:extLst>
          </p:cNvPr>
          <p:cNvSpPr/>
          <p:nvPr/>
        </p:nvSpPr>
        <p:spPr>
          <a:xfrm>
            <a:off x="5124861" y="-589987"/>
            <a:ext cx="11028218" cy="1173847"/>
          </a:xfrm>
          <a:prstGeom prst="rect">
            <a:avLst/>
          </a:prstGeom>
        </p:spPr>
        <p:txBody>
          <a:bodyPr wrap="square">
            <a:spAutoFit/>
          </a:bodyPr>
          <a:lstStyle/>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pPr marL="300990" marR="278130" algn="just">
              <a:lnSpc>
                <a:spcPct val="121000"/>
              </a:lnSpc>
              <a:spcAft>
                <a:spcPts val="0"/>
              </a:spcAft>
            </a:pPr>
            <a:endParaRPr lang="es-MX" dirty="0">
              <a:ea typeface="Times New Roman" panose="02020603050405020304" pitchFamily="18" charset="0"/>
            </a:endParaRPr>
          </a:p>
          <a:p>
            <a:pPr>
              <a:lnSpc>
                <a:spcPts val="500"/>
              </a:lnSpc>
              <a:spcBef>
                <a:spcPts val="25"/>
              </a:spcBef>
              <a:spcAft>
                <a:spcPts val="0"/>
              </a:spcAft>
            </a:pPr>
            <a:r>
              <a:rPr lang="en-US" dirty="0">
                <a:effectLst/>
                <a:ea typeface="Times New Roman" panose="02020603050405020304" pitchFamily="18" charset="0"/>
              </a:rPr>
              <a:t> </a:t>
            </a:r>
            <a:endParaRPr lang="es-MX" dirty="0">
              <a:ea typeface="Times New Roman" panose="02020603050405020304" pitchFamily="18" charset="0"/>
            </a:endParaRPr>
          </a:p>
          <a:p>
            <a:br>
              <a:rPr lang="en-US" dirty="0">
                <a:ea typeface="Times New Roman" panose="02020603050405020304" pitchFamily="18" charset="0"/>
              </a:rPr>
            </a:br>
            <a:endParaRPr lang="es-MX" dirty="0"/>
          </a:p>
        </p:txBody>
      </p:sp>
      <p:sp>
        <p:nvSpPr>
          <p:cNvPr id="11" name="Rectángulo 10">
            <a:extLst>
              <a:ext uri="{FF2B5EF4-FFF2-40B4-BE49-F238E27FC236}">
                <a16:creationId xmlns:a16="http://schemas.microsoft.com/office/drawing/2014/main" id="{109C2DDD-935A-4458-BD30-34C59BBB8F8C}"/>
              </a:ext>
            </a:extLst>
          </p:cNvPr>
          <p:cNvSpPr/>
          <p:nvPr/>
        </p:nvSpPr>
        <p:spPr>
          <a:xfrm>
            <a:off x="0" y="0"/>
            <a:ext cx="12192000" cy="1042988"/>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ln w="0"/>
                <a:solidFill>
                  <a:schemeClr val="bg1"/>
                </a:solidFill>
                <a:effectLst>
                  <a:outerShdw blurRad="38100" dist="25400" dir="5400000" algn="ctr" rotWithShape="0">
                    <a:srgbClr val="6E747A">
                      <a:alpha val="43000"/>
                    </a:srgbClr>
                  </a:outerShdw>
                </a:effectLst>
                <a:latin typeface="Kristen ITC" panose="03050502040202030202" pitchFamily="66" charset="0"/>
              </a:rPr>
              <a:t>   Conociéndonos después de la contingencia sanitaria…</a:t>
            </a:r>
          </a:p>
        </p:txBody>
      </p:sp>
      <p:sp>
        <p:nvSpPr>
          <p:cNvPr id="3" name="Rectángulo 2">
            <a:extLst>
              <a:ext uri="{FF2B5EF4-FFF2-40B4-BE49-F238E27FC236}">
                <a16:creationId xmlns:a16="http://schemas.microsoft.com/office/drawing/2014/main" id="{4EC3BAEF-3161-4EA9-BEDA-F4729D83C03E}"/>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a:extLst>
              <a:ext uri="{FF2B5EF4-FFF2-40B4-BE49-F238E27FC236}">
                <a16:creationId xmlns:a16="http://schemas.microsoft.com/office/drawing/2014/main" id="{EAD464F1-A7F0-438B-9A7B-D3767F05A4C1}"/>
              </a:ext>
            </a:extLst>
          </p:cNvPr>
          <p:cNvSpPr txBox="1"/>
          <p:nvPr/>
        </p:nvSpPr>
        <p:spPr>
          <a:xfrm>
            <a:off x="491902" y="1510621"/>
            <a:ext cx="11208196" cy="4154984"/>
          </a:xfrm>
          <a:prstGeom prst="rect">
            <a:avLst/>
          </a:prstGeom>
          <a:noFill/>
        </p:spPr>
        <p:txBody>
          <a:bodyPr wrap="none" rtlCol="0">
            <a:spAutoFit/>
          </a:bodyPr>
          <a:lstStyle/>
          <a:p>
            <a:pPr algn="just"/>
            <a:r>
              <a:rPr lang="es-MX" sz="2400" dirty="0"/>
              <a:t>Es altamente probable que cuando los adolescentes regresen a la escuela sus conductas </a:t>
            </a:r>
          </a:p>
          <a:p>
            <a:pPr algn="just"/>
            <a:r>
              <a:rPr lang="es-MX" sz="2400" dirty="0"/>
              <a:t>y comportamientos pueden haber cambiado debido a la situación vivida y por ello es </a:t>
            </a:r>
          </a:p>
          <a:p>
            <a:pPr algn="just"/>
            <a:r>
              <a:rPr lang="es-MX" sz="2400" dirty="0"/>
              <a:t> importante :</a:t>
            </a:r>
          </a:p>
          <a:p>
            <a:endParaRPr lang="es-MX" sz="2400" dirty="0"/>
          </a:p>
          <a:p>
            <a:pPr marL="342900" indent="-342900">
              <a:buFont typeface="Arial" panose="020B0604020202020204" pitchFamily="34" charset="0"/>
              <a:buChar char="•"/>
            </a:pPr>
            <a:r>
              <a:rPr lang="es-MX" sz="2400" dirty="0"/>
              <a:t>Ayudarlos a entender los cambios ocurridos a su alrededor.</a:t>
            </a:r>
          </a:p>
          <a:p>
            <a:pPr marL="342900" indent="-342900">
              <a:buFont typeface="Arial" panose="020B0604020202020204" pitchFamily="34" charset="0"/>
              <a:buChar char="•"/>
            </a:pPr>
            <a:r>
              <a:rPr lang="es-MX" sz="2400" dirty="0"/>
              <a:t>Facilitarles el compartir sus experiencias con sus compañeros y amigos. </a:t>
            </a:r>
          </a:p>
          <a:p>
            <a:pPr marL="342900" indent="-342900">
              <a:buFont typeface="Arial" panose="020B0604020202020204" pitchFamily="34" charset="0"/>
              <a:buChar char="•"/>
            </a:pPr>
            <a:r>
              <a:rPr lang="es-MX" sz="2400" dirty="0"/>
              <a:t>Ayudar a que identifiquen sus propias percepciones de la situación vivida.</a:t>
            </a:r>
          </a:p>
          <a:p>
            <a:pPr marL="342900" indent="-342900">
              <a:buFont typeface="Arial" panose="020B0604020202020204" pitchFamily="34" charset="0"/>
              <a:buChar char="•"/>
            </a:pPr>
            <a:r>
              <a:rPr lang="es-MX" sz="2400" dirty="0"/>
              <a:t>Promover actividades que alivien el estrés (deporte, recreación, artes).</a:t>
            </a:r>
          </a:p>
          <a:p>
            <a:pPr marL="342900" indent="-342900">
              <a:buFont typeface="Arial" panose="020B0604020202020204" pitchFamily="34" charset="0"/>
              <a:buChar char="•"/>
            </a:pPr>
            <a:r>
              <a:rPr lang="es-MX" sz="2400" dirty="0"/>
              <a:t>Motivarles a hablar de lo que les agobia y preocupa.</a:t>
            </a:r>
          </a:p>
          <a:p>
            <a:pPr marL="342900" indent="-342900">
              <a:buFont typeface="Arial" panose="020B0604020202020204" pitchFamily="34" charset="0"/>
              <a:buChar char="•"/>
            </a:pPr>
            <a:endParaRPr lang="es-MX" sz="2400" dirty="0"/>
          </a:p>
          <a:p>
            <a:r>
              <a:rPr lang="es-MX" sz="2400" dirty="0"/>
              <a:t>Para esto sugerimos la siguiente dinámica.</a:t>
            </a:r>
          </a:p>
        </p:txBody>
      </p:sp>
    </p:spTree>
    <p:extLst>
      <p:ext uri="{BB962C8B-B14F-4D97-AF65-F5344CB8AC3E}">
        <p14:creationId xmlns:p14="http://schemas.microsoft.com/office/powerpoint/2010/main" val="1170647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Marcador de contenido">
            <a:extLst>
              <a:ext uri="{FF2B5EF4-FFF2-40B4-BE49-F238E27FC236}">
                <a16:creationId xmlns:a16="http://schemas.microsoft.com/office/drawing/2014/main" id="{9E646678-4432-4669-A156-B46A654C56ED}"/>
              </a:ext>
            </a:extLst>
          </p:cNvPr>
          <p:cNvSpPr txBox="1">
            <a:spLocks/>
          </p:cNvSpPr>
          <p:nvPr/>
        </p:nvSpPr>
        <p:spPr>
          <a:xfrm>
            <a:off x="566061" y="3068071"/>
            <a:ext cx="4751974" cy="3951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latin typeface="Kristen ITC" panose="03050502040202030202" pitchFamily="66" charset="0"/>
              </a:rPr>
              <a:t>¿Quiénes somos? y ¿por qué estamos aquí?</a:t>
            </a:r>
          </a:p>
          <a:p>
            <a:endParaRPr lang="es-MX" dirty="0">
              <a:solidFill>
                <a:srgbClr val="FF0000"/>
              </a:solidFill>
            </a:endParaRPr>
          </a:p>
          <a:p>
            <a:endParaRPr lang="es-MX" dirty="0"/>
          </a:p>
        </p:txBody>
      </p:sp>
      <p:sp>
        <p:nvSpPr>
          <p:cNvPr id="5" name="5 Marcador de contenido">
            <a:extLst>
              <a:ext uri="{FF2B5EF4-FFF2-40B4-BE49-F238E27FC236}">
                <a16:creationId xmlns:a16="http://schemas.microsoft.com/office/drawing/2014/main" id="{2B0B4EB1-750B-4A64-8FB1-53EEB7150554}"/>
              </a:ext>
            </a:extLst>
          </p:cNvPr>
          <p:cNvSpPr txBox="1">
            <a:spLocks/>
          </p:cNvSpPr>
          <p:nvPr/>
        </p:nvSpPr>
        <p:spPr>
          <a:xfrm>
            <a:off x="5872480" y="2396444"/>
            <a:ext cx="3931920" cy="39512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a:t>En una palabra:</a:t>
            </a:r>
          </a:p>
          <a:p>
            <a:r>
              <a:rPr lang="es-MX" dirty="0"/>
              <a:t>¿Cómo me sentí durante la contingencia sanitaria COVID19? y </a:t>
            </a:r>
          </a:p>
          <a:p>
            <a:r>
              <a:rPr lang="es-MX" dirty="0"/>
              <a:t>¿Cómo me siento ahora? (que regreso a clases)</a:t>
            </a:r>
          </a:p>
          <a:p>
            <a:pPr marL="0" indent="0">
              <a:buFont typeface="Arial" panose="020B0604020202020204" pitchFamily="34" charset="0"/>
              <a:buNone/>
            </a:pPr>
            <a:endParaRPr lang="es-MX" dirty="0"/>
          </a:p>
        </p:txBody>
      </p:sp>
      <p:cxnSp>
        <p:nvCxnSpPr>
          <p:cNvPr id="7" name="Conector recto 6">
            <a:extLst>
              <a:ext uri="{FF2B5EF4-FFF2-40B4-BE49-F238E27FC236}">
                <a16:creationId xmlns:a16="http://schemas.microsoft.com/office/drawing/2014/main" id="{4B96FA5A-BDF2-48A2-AF8A-3EA2511F16A6}"/>
              </a:ext>
            </a:extLst>
          </p:cNvPr>
          <p:cNvCxnSpPr>
            <a:cxnSpLocks/>
          </p:cNvCxnSpPr>
          <p:nvPr/>
        </p:nvCxnSpPr>
        <p:spPr>
          <a:xfrm>
            <a:off x="5689600" y="2177143"/>
            <a:ext cx="0" cy="3135086"/>
          </a:xfrm>
          <a:prstGeom prst="line">
            <a:avLst/>
          </a:prstGeom>
        </p:spPr>
        <p:style>
          <a:lnRef idx="1">
            <a:schemeClr val="accent1"/>
          </a:lnRef>
          <a:fillRef idx="0">
            <a:schemeClr val="accent1"/>
          </a:fillRef>
          <a:effectRef idx="0">
            <a:schemeClr val="accent1"/>
          </a:effectRef>
          <a:fontRef idx="minor">
            <a:schemeClr val="tx1"/>
          </a:fontRef>
        </p:style>
      </p:cxnSp>
      <p:sp>
        <p:nvSpPr>
          <p:cNvPr id="10" name="3 Título">
            <a:extLst>
              <a:ext uri="{FF2B5EF4-FFF2-40B4-BE49-F238E27FC236}">
                <a16:creationId xmlns:a16="http://schemas.microsoft.com/office/drawing/2014/main" id="{FB02A7D1-364F-4C47-AA57-D33A9973DD77}"/>
              </a:ext>
            </a:extLst>
          </p:cNvPr>
          <p:cNvSpPr>
            <a:spLocks noGrp="1"/>
          </p:cNvSpPr>
          <p:nvPr>
            <p:ph type="title"/>
          </p:nvPr>
        </p:nvSpPr>
        <p:spPr>
          <a:xfrm>
            <a:off x="3055257" y="823686"/>
            <a:ext cx="8229600" cy="990600"/>
          </a:xfrm>
        </p:spPr>
        <p:txBody>
          <a:bodyPr>
            <a:normAutofit/>
          </a:bodyPr>
          <a:lstStyle/>
          <a:p>
            <a:pPr algn="r"/>
            <a:r>
              <a:rPr lang="es-MX" dirty="0"/>
              <a:t>Conociéndonos…</a:t>
            </a:r>
          </a:p>
        </p:txBody>
      </p:sp>
      <p:pic>
        <p:nvPicPr>
          <p:cNvPr id="11" name="Picture 2">
            <a:extLst>
              <a:ext uri="{FF2B5EF4-FFF2-40B4-BE49-F238E27FC236}">
                <a16:creationId xmlns:a16="http://schemas.microsoft.com/office/drawing/2014/main" id="{D176FD74-DA9C-41E0-ACCF-B17F3133F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362" y="1027063"/>
            <a:ext cx="2736304" cy="19373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3 Título">
            <a:extLst>
              <a:ext uri="{FF2B5EF4-FFF2-40B4-BE49-F238E27FC236}">
                <a16:creationId xmlns:a16="http://schemas.microsoft.com/office/drawing/2014/main" id="{3927CDFD-E6B8-49E5-AFAA-ABFF081B73D9}"/>
              </a:ext>
            </a:extLst>
          </p:cNvPr>
          <p:cNvSpPr txBox="1">
            <a:spLocks/>
          </p:cNvSpPr>
          <p:nvPr/>
        </p:nvSpPr>
        <p:spPr>
          <a:xfrm>
            <a:off x="9504217" y="241528"/>
            <a:ext cx="1780639"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MX" sz="2400" b="1" dirty="0">
                <a:solidFill>
                  <a:schemeClr val="accent1">
                    <a:lumMod val="75000"/>
                  </a:schemeClr>
                </a:solidFill>
              </a:rPr>
              <a:t>Dinámica 1.</a:t>
            </a:r>
          </a:p>
        </p:txBody>
      </p:sp>
    </p:spTree>
    <p:extLst>
      <p:ext uri="{BB962C8B-B14F-4D97-AF65-F5344CB8AC3E}">
        <p14:creationId xmlns:p14="http://schemas.microsoft.com/office/powerpoint/2010/main" val="317023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F7AB3DA-A5C7-4789-938C-A553CA79943D}"/>
              </a:ext>
            </a:extLst>
          </p:cNvPr>
          <p:cNvSpPr/>
          <p:nvPr/>
        </p:nvSpPr>
        <p:spPr>
          <a:xfrm>
            <a:off x="0" y="0"/>
            <a:ext cx="12192000" cy="1042988"/>
          </a:xfrm>
          <a:prstGeom prst="rect">
            <a:avLst/>
          </a:prstGeom>
          <a:solidFill>
            <a:srgbClr val="8C2B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ln w="0"/>
                <a:solidFill>
                  <a:schemeClr val="bg1"/>
                </a:solidFill>
                <a:effectLst>
                  <a:outerShdw blurRad="38100" dist="25400" dir="5400000" algn="ctr" rotWithShape="0">
                    <a:srgbClr val="6E747A">
                      <a:alpha val="43000"/>
                    </a:srgbClr>
                  </a:outerShdw>
                </a:effectLst>
                <a:latin typeface="Kristen ITC" panose="03050502040202030202" pitchFamily="66" charset="0"/>
              </a:rPr>
              <a:t>   Trabajemos las competencias socioemocionales…</a:t>
            </a:r>
          </a:p>
        </p:txBody>
      </p:sp>
      <p:sp>
        <p:nvSpPr>
          <p:cNvPr id="7" name="Rectángulo 6">
            <a:extLst>
              <a:ext uri="{FF2B5EF4-FFF2-40B4-BE49-F238E27FC236}">
                <a16:creationId xmlns:a16="http://schemas.microsoft.com/office/drawing/2014/main" id="{6146F7F6-7A5D-46E5-BC64-AE36DD65E234}"/>
              </a:ext>
            </a:extLst>
          </p:cNvPr>
          <p:cNvSpPr/>
          <p:nvPr/>
        </p:nvSpPr>
        <p:spPr>
          <a:xfrm>
            <a:off x="0" y="757238"/>
            <a:ext cx="12192000" cy="285750"/>
          </a:xfrm>
          <a:prstGeom prst="rect">
            <a:avLst/>
          </a:prstGeom>
          <a:solidFill>
            <a:srgbClr val="4DBB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6D21D6A0-8540-4C12-9EC4-4FACBB4B120A}"/>
              </a:ext>
            </a:extLst>
          </p:cNvPr>
          <p:cNvSpPr txBox="1"/>
          <p:nvPr/>
        </p:nvSpPr>
        <p:spPr>
          <a:xfrm>
            <a:off x="524595" y="1011381"/>
            <a:ext cx="5279009" cy="984885"/>
          </a:xfrm>
          <a:prstGeom prst="rect">
            <a:avLst/>
          </a:prstGeom>
          <a:noFill/>
        </p:spPr>
        <p:txBody>
          <a:bodyPr wrap="none" rtlCol="0">
            <a:spAutoFit/>
          </a:bodyPr>
          <a:lstStyle/>
          <a:p>
            <a:r>
              <a:rPr lang="es-MX" sz="2000" dirty="0">
                <a:latin typeface="Kristen ITC" panose="03050502040202030202" pitchFamily="66" charset="0"/>
              </a:rPr>
              <a:t>¿Cuáles competencias socioemocionales?</a:t>
            </a:r>
          </a:p>
          <a:p>
            <a:endParaRPr lang="es-MX" sz="2000" dirty="0">
              <a:latin typeface="Kristen ITC" panose="03050502040202030202" pitchFamily="66" charset="0"/>
            </a:endParaRPr>
          </a:p>
          <a:p>
            <a:endParaRPr lang="es-MX" dirty="0"/>
          </a:p>
        </p:txBody>
      </p:sp>
      <p:sp>
        <p:nvSpPr>
          <p:cNvPr id="9" name="CuadroTexto 8">
            <a:extLst>
              <a:ext uri="{FF2B5EF4-FFF2-40B4-BE49-F238E27FC236}">
                <a16:creationId xmlns:a16="http://schemas.microsoft.com/office/drawing/2014/main" id="{BE610A8E-DD47-4DDD-A044-06F225FF9D22}"/>
              </a:ext>
            </a:extLst>
          </p:cNvPr>
          <p:cNvSpPr txBox="1"/>
          <p:nvPr/>
        </p:nvSpPr>
        <p:spPr>
          <a:xfrm>
            <a:off x="524595" y="1297131"/>
            <a:ext cx="11832726" cy="5940088"/>
          </a:xfrm>
          <a:prstGeom prst="rect">
            <a:avLst/>
          </a:prstGeom>
          <a:noFill/>
        </p:spPr>
        <p:txBody>
          <a:bodyPr wrap="none" rtlCol="0">
            <a:spAutoFit/>
          </a:bodyPr>
          <a:lstStyle/>
          <a:p>
            <a:r>
              <a:rPr lang="es-MX" sz="2000" dirty="0"/>
              <a:t>Para vivir en comunidad es indispensable adquirir una serie de competencias socioemocionales que están </a:t>
            </a:r>
          </a:p>
          <a:p>
            <a:r>
              <a:rPr lang="es-MX" sz="2000" dirty="0"/>
              <a:t>a la par de la convivencia.  Entre las competencias más importantes que inciden en la conformación de</a:t>
            </a:r>
          </a:p>
          <a:p>
            <a:r>
              <a:rPr lang="es-MX" sz="2000" dirty="0"/>
              <a:t>cursos como comunidades de aprendizaje y buen trato son la compresión de sí mismo, la autorregulación,</a:t>
            </a:r>
          </a:p>
          <a:p>
            <a:r>
              <a:rPr lang="es-MX" sz="2000" dirty="0"/>
              <a:t>la comprensión del otro, la relación interpersonal y el discernimiento.</a:t>
            </a:r>
          </a:p>
          <a:p>
            <a:endParaRPr lang="es-MX" sz="1600" dirty="0"/>
          </a:p>
          <a:p>
            <a:r>
              <a:rPr lang="es-MX" sz="2000" dirty="0"/>
              <a:t>Para poder comprendernos, necesitamos partir por reconocer nuestras propias </a:t>
            </a:r>
            <a:r>
              <a:rPr lang="es-MX" sz="2000" b="1" dirty="0"/>
              <a:t>emociones</a:t>
            </a:r>
            <a:r>
              <a:rPr lang="es-MX" sz="2000" dirty="0"/>
              <a:t>, saber cómo ellas </a:t>
            </a:r>
          </a:p>
          <a:p>
            <a:r>
              <a:rPr lang="es-MX" sz="2000" dirty="0"/>
              <a:t>se manifiestan a nivel físico, anímico y espiritual. ¿Cómo se tensa el cuerpo cuando sientes coraje? O ¿cómo </a:t>
            </a:r>
          </a:p>
          <a:p>
            <a:r>
              <a:rPr lang="es-MX" sz="2000" dirty="0"/>
              <a:t>se expande el pecho si sientes alegría?. El cuerpo manifiesta las distintas emociones y puede llegar a ser</a:t>
            </a:r>
          </a:p>
          <a:p>
            <a:r>
              <a:rPr lang="es-MX" sz="2000" dirty="0"/>
              <a:t>un valioso aliado que nos muestra lo que nos pasa.</a:t>
            </a:r>
          </a:p>
          <a:p>
            <a:endParaRPr lang="es-MX" sz="1600" dirty="0"/>
          </a:p>
          <a:p>
            <a:r>
              <a:rPr lang="es-MX" sz="2000" dirty="0"/>
              <a:t>Cuando nos conocemos y nos comprendemos, podemos autorregularnos, comprendemos desde dónde </a:t>
            </a:r>
          </a:p>
          <a:p>
            <a:r>
              <a:rPr lang="es-MX" sz="2000" dirty="0"/>
              <a:t>vienen los impulsos, conocemos nuestras reacciones primarias y entonces somos capaces de autocontrol,</a:t>
            </a:r>
          </a:p>
          <a:p>
            <a:r>
              <a:rPr lang="es-MX" sz="2000" dirty="0"/>
              <a:t>Manejar adecuadamente las emociones de tal forma que sean un aporte más.</a:t>
            </a:r>
          </a:p>
          <a:p>
            <a:endParaRPr lang="es-MX" sz="1600" dirty="0"/>
          </a:p>
          <a:p>
            <a:r>
              <a:rPr lang="es-MX" sz="2000" dirty="0"/>
              <a:t>Si somos capaces de comprendernos a nosotros mismos, entonces también podremos comprender a los </a:t>
            </a:r>
          </a:p>
          <a:p>
            <a:r>
              <a:rPr lang="es-MX" sz="2000" dirty="0"/>
              <a:t>demás. La propia experiencia en cuanto a la diversidad de matices que tenemos, nos hace más flexibles y</a:t>
            </a:r>
          </a:p>
          <a:p>
            <a:r>
              <a:rPr lang="es-MX" sz="2000" dirty="0"/>
              <a:t>capaces de sentir empatía por el otro y tomar otras perspectivas para ser empáticos con los demás. </a:t>
            </a:r>
          </a:p>
          <a:p>
            <a:r>
              <a:rPr lang="es-MX" sz="2000" dirty="0"/>
              <a:t>Muy de la mano con ello está entonces la capacidad de establecer relaciones interpersonales sanas y nutritivas.</a:t>
            </a:r>
            <a:r>
              <a:rPr lang="en-US" dirty="0"/>
              <a:t> </a:t>
            </a:r>
            <a:endParaRPr lang="es-MX" dirty="0"/>
          </a:p>
          <a:p>
            <a:endParaRPr lang="es-MX" sz="2000" dirty="0"/>
          </a:p>
        </p:txBody>
      </p:sp>
    </p:spTree>
    <p:extLst>
      <p:ext uri="{BB962C8B-B14F-4D97-AF65-F5344CB8AC3E}">
        <p14:creationId xmlns:p14="http://schemas.microsoft.com/office/powerpoint/2010/main" val="30357318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3633</TotalTime>
  <Words>1101</Words>
  <Application>Microsoft Office PowerPoint</Application>
  <PresentationFormat>Panorámica</PresentationFormat>
  <Paragraphs>519</Paragraphs>
  <Slides>10</Slides>
  <Notes>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Calibri Light</vt:lpstr>
      <vt:lpstr>Kristen ITC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Conociéndonos…</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183</cp:revision>
  <dcterms:created xsi:type="dcterms:W3CDTF">2020-05-25T06:46:24Z</dcterms:created>
  <dcterms:modified xsi:type="dcterms:W3CDTF">2020-06-08T23:56:51Z</dcterms:modified>
</cp:coreProperties>
</file>